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4"/>
  </p:sldMasterIdLst>
  <p:notesMasterIdLst>
    <p:notesMasterId r:id="rId15"/>
  </p:notesMasterIdLst>
  <p:handoutMasterIdLst>
    <p:handoutMasterId r:id="rId16"/>
  </p:handoutMasterIdLst>
  <p:sldIdLst>
    <p:sldId id="292" r:id="rId5"/>
    <p:sldId id="291" r:id="rId6"/>
    <p:sldId id="294" r:id="rId7"/>
    <p:sldId id="295" r:id="rId8"/>
    <p:sldId id="296" r:id="rId9"/>
    <p:sldId id="297" r:id="rId10"/>
    <p:sldId id="299" r:id="rId11"/>
    <p:sldId id="300" r:id="rId12"/>
    <p:sldId id="298" r:id="rId13"/>
    <p:sldId id="293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5082"/>
    <a:srgbClr val="F3E068"/>
    <a:srgbClr val="E98B0D"/>
    <a:srgbClr val="003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13/04/2024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13/04/2024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E0F20C-221D-C813-8EF5-BE8DCAB9E1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34A2F14-70E6-C6D5-158B-0743C26630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1C7377E-1B67-4835-6121-DE0608623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CA46E8E-89D0-493E-ABBF-B63A9C819C41}" type="datetime1">
              <a:rPr lang="it-IT" noProof="0" smtClean="0"/>
              <a:t>13/04/2024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C37D7AF-0B7F-D461-251D-7E630B10D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Piè di pagina</a:t>
            </a:r>
            <a:endParaRPr lang="it-IT" noProof="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F340E21-B63C-FD4B-BCA2-09D7F0F1F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5776976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383767-F799-74D1-AF1A-664F1F9C2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AA09C23-CB9B-5864-EF05-0C90106BF6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DAEE12-D299-FD45-6552-D799D9B6E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9D1554E-7EF2-44AC-BA44-70A2B54D9DB9}" type="datetime1">
              <a:rPr lang="it-IT" noProof="0" smtClean="0"/>
              <a:t>13/04/2024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39D4E4-4C51-890C-A45B-F0DA67952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Piè di pagina</a:t>
            </a:r>
            <a:endParaRPr lang="it-IT" noProof="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5F44176-ED52-45A1-3287-2B777BE8E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054722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29EAC02-6E31-63F1-C7A3-2E2714DEA9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05EE098-1941-6852-3C21-BCA452ADA2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9742503-A375-0996-5DE9-7B7307241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CA46E8E-89D0-493E-ABBF-B63A9C819C41}" type="datetime1">
              <a:rPr lang="it-IT" noProof="0" smtClean="0"/>
              <a:t>13/04/2024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CF06799-A8E4-382B-2E78-AB4E6B8AC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Piè di pagina</a:t>
            </a:r>
            <a:endParaRPr lang="it-IT" noProof="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96B35EB-126E-3DB9-33C4-A2E2DD601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47874337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25679" y="3841"/>
            <a:ext cx="127212" cy="6858000"/>
          </a:xfrm>
          <a:prstGeom prst="rect">
            <a:avLst/>
          </a:prstGeom>
          <a:solidFill>
            <a:srgbClr val="F3E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13/04/2024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1E5082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38007" y="-1345"/>
            <a:ext cx="137546" cy="6858000"/>
          </a:xfrm>
          <a:prstGeom prst="rect">
            <a:avLst/>
          </a:prstGeom>
          <a:solidFill>
            <a:srgbClr val="E98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4640A8C-1E5C-F82E-982D-F5BE2053E4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91" y="0"/>
            <a:ext cx="4849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436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13/04/2024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13/04/2024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13/04/2024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13/04/2024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13/04/2024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13/04/2024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13/04/2024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DB51A0-9BC3-6074-6153-7F0E8CF36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8020748-8F5F-96F6-8140-E267A2496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67E1BD8-9223-1689-9D98-90674226F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4542C42-F0C8-417A-980A-09B6C1CD6C24}" type="datetime1">
              <a:rPr lang="it-IT" noProof="0" smtClean="0"/>
              <a:t>13/04/2024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10A137E-4155-4444-6D58-44CA62027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Piè di pagina</a:t>
            </a:r>
            <a:endParaRPr lang="it-IT" noProof="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19EEE00-84DC-3DA3-58F2-A941C0A7C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078082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13/04/2024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13/04/2024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063D37-7201-1DE0-5E34-62807CF14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4347F50-7D0D-8481-8A9E-8D79E70C9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17C937E-BFCD-12A4-FC7C-F26BC8FCE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CA46E8E-89D0-493E-ABBF-B63A9C819C41}" type="datetime1">
              <a:rPr lang="it-IT" noProof="0" smtClean="0"/>
              <a:t>13/04/2024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D9EEC3C-6148-DEB2-BA13-BFF4D6B9E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Piè di pagina</a:t>
            </a:r>
            <a:endParaRPr lang="it-IT" noProof="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5F8922-41F9-3748-7260-0541645DE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7358849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474099-CF6B-013A-F292-DAC474969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27CB699-9B4F-1FEA-B1A3-5AD0DCD6D6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98B4A30-7EC3-F6E9-9729-B9ECBA3836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72B8AC0-08AF-0A95-218E-843F1A06B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3B79944-34CF-4A72-AC1B-909189585767}" type="datetime1">
              <a:rPr lang="it-IT" noProof="0" smtClean="0"/>
              <a:t>13/04/2024</a:t>
            </a:fld>
            <a:endParaRPr lang="it-IT" noProof="0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F7FD4BC-E865-CBD9-BF4D-636133F9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Piè di pagina</a:t>
            </a:r>
            <a:endParaRPr lang="it-IT" noProof="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BC9BA71-FC3B-E4C7-3DB0-9680F8E54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859828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6EA301-93EB-7C31-DB7C-ACF3DB11A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1423728-4634-0888-6377-823A2576E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7C008EB-68E6-68F6-E5B0-FF67DD520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F820233-106C-5CA2-3547-BE4ACD2910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325907B-C953-3F0E-1223-E78B0D0DFB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994F05D-7DB9-2DE1-A836-7340CAD39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AAF3A87-C769-4508-A602-98056DD906C2}" type="datetime1">
              <a:rPr lang="it-IT" noProof="0" smtClean="0"/>
              <a:t>13/04/2024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2607A4C-4A85-2BBC-D901-E75266E82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Piè di pagina</a:t>
            </a:r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91D2197-5902-79AE-255A-BA5B157F6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36039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E30D65-E549-35B3-9C55-8824F2B36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F1DF879-791C-D47A-7E81-95BA92F00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F1DB439-C8A9-45DF-AFF2-9EFA3E72C152}" type="datetime1">
              <a:rPr lang="it-IT" noProof="0" smtClean="0"/>
              <a:t>13/04/2024</a:t>
            </a:fld>
            <a:endParaRPr lang="it-IT" noProof="0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BC55075-AA2B-7D8D-F62A-699EC611C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Piè di pagina</a:t>
            </a:r>
            <a:endParaRPr lang="it-IT" noProof="0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02220CF-4D92-2F29-9AF5-3CB018545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476984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73CF7F5-7F6D-C92E-F7A5-4ECCC8FAB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CA46E8E-89D0-493E-ABBF-B63A9C819C41}" type="datetime1">
              <a:rPr lang="it-IT" noProof="0" smtClean="0"/>
              <a:t>13/04/2024</a:t>
            </a:fld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BE3803A-4B28-2EB9-ECE2-D182AEB58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Piè di pagina</a:t>
            </a:r>
            <a:endParaRPr lang="it-IT" noProof="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1CA1387-5255-702F-CFAA-6451DB132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45612470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B81F1F-2318-BE05-B6F8-00E847636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FA4336-7FD4-B8AE-D521-C8B7DCC73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1FA3160-301E-9301-16F6-23ECAEAAB5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E240501-6A70-C4A3-68CD-B4097C2FB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9251FC1-1A75-47DA-9A6E-B43CF6E86A62}" type="datetime1">
              <a:rPr lang="it-IT" noProof="0" smtClean="0"/>
              <a:t>13/04/2024</a:t>
            </a:fld>
            <a:endParaRPr lang="it-IT" noProof="0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F883481-8325-EA3F-2582-EF1B474DE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80A212A-6BCC-9D9D-668B-8458C9792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Parallelogramma 14">
            <a:extLst>
              <a:ext uri="{FF2B5EF4-FFF2-40B4-BE49-F238E27FC236}">
                <a16:creationId xmlns:a16="http://schemas.microsoft.com/office/drawing/2014/main" id="{4A6BF10F-E163-35A7-F3F2-A33C25EB28E6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578F02F4-818A-0F07-EBF5-8A601A2F2DD1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CF0B0DBB-DDCF-C786-E402-BAAEC964F6C4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cxnSp>
        <p:nvCxnSpPr>
          <p:cNvPr id="11" name="Connecteur droit 19">
            <a:extLst>
              <a:ext uri="{FF2B5EF4-FFF2-40B4-BE49-F238E27FC236}">
                <a16:creationId xmlns:a16="http://schemas.microsoft.com/office/drawing/2014/main" id="{87C73388-6F7D-B4E6-9FB9-E194B17B60F5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9">
            <a:extLst>
              <a:ext uri="{FF2B5EF4-FFF2-40B4-BE49-F238E27FC236}">
                <a16:creationId xmlns:a16="http://schemas.microsoft.com/office/drawing/2014/main" id="{8B700FC0-1FF2-45D8-F851-F79FEFA810F5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9">
            <a:extLst>
              <a:ext uri="{FF2B5EF4-FFF2-40B4-BE49-F238E27FC236}">
                <a16:creationId xmlns:a16="http://schemas.microsoft.com/office/drawing/2014/main" id="{61A5668F-6211-16AD-2AF8-B45A5A30294E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egnaposto piè di pagina 2">
            <a:extLst>
              <a:ext uri="{FF2B5EF4-FFF2-40B4-BE49-F238E27FC236}">
                <a16:creationId xmlns:a16="http://schemas.microsoft.com/office/drawing/2014/main" id="{7CC3366B-EDFC-D3C5-C2DA-1145F82A890F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51747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A77173-A818-30F3-F71A-B9F31247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9813C53-1D4E-627B-1FFB-4C9669BDCC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6488BEC-6F23-1326-167D-69B66C0E3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4EF2242-3A4B-A09A-04CC-7E21FA1B0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A04164A-D1F3-464B-BA5A-A4C4D8F35ADB}" type="datetime1">
              <a:rPr lang="it-IT" noProof="0" smtClean="0"/>
              <a:t>13/04/2024</a:t>
            </a:fld>
            <a:endParaRPr lang="it-IT" noProof="0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8E8A91C-63D3-5329-5F37-1D9FA0E88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Piè di pagina</a:t>
            </a:r>
            <a:endParaRPr lang="it-IT" noProof="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0B6C991-FD50-AF0D-BE5A-37F141CBC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E1CC07AA-B590-9F33-6329-7C4BAB381C5E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07536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C769D9F-F99B-B8D8-623B-D21F6EA78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E6A3593-0A7F-8DF9-4972-3A3EBFF58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9B7D479-9520-F0E6-5842-5464340797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13/04/2024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A8AC5F1-18C4-E7DE-9BD2-1118365FFB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it-IT" noProof="0"/>
              <a:t>Piè di pagina</a:t>
            </a:r>
            <a:endParaRPr lang="it-IT" noProof="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B69EF1B-84E4-2A68-CB78-F291FA7951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7" name="Parallelogramma 14">
            <a:extLst>
              <a:ext uri="{FF2B5EF4-FFF2-40B4-BE49-F238E27FC236}">
                <a16:creationId xmlns:a16="http://schemas.microsoft.com/office/drawing/2014/main" id="{41B431AB-B271-B1DF-3ECE-BDE2EFE612D0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B087EA9-806A-526D-9146-AF20146A07F9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06371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06" r:id="rId13"/>
    <p:sldLayoutId id="2147483708" r:id="rId14"/>
    <p:sldLayoutId id="2147483719" r:id="rId15"/>
    <p:sldLayoutId id="2147483720" r:id="rId16"/>
    <p:sldLayoutId id="2147483721" r:id="rId17"/>
    <p:sldLayoutId id="2147483725" r:id="rId18"/>
    <p:sldLayoutId id="2147483726" r:id="rId19"/>
    <p:sldLayoutId id="2147483722" r:id="rId20"/>
    <p:sldLayoutId id="2147483723" r:id="rId2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L’importanza della valutazione psichiatrica nel paziente con obesità di primo grado</a:t>
            </a:r>
            <a:endParaRPr lang="it-IT" sz="9600" dirty="0"/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32170" y="4508500"/>
            <a:ext cx="4825821" cy="1715018"/>
          </a:xfrm>
        </p:spPr>
        <p:txBody>
          <a:bodyPr>
            <a:normAutofit fontScale="92500"/>
          </a:bodyPr>
          <a:lstStyle/>
          <a:p>
            <a:r>
              <a:rPr lang="it-IT" b="1" dirty="0">
                <a:solidFill>
                  <a:srgbClr val="FFC000"/>
                </a:solidFill>
              </a:rPr>
              <a:t>Claudio ricci,</a:t>
            </a:r>
          </a:p>
          <a:p>
            <a:r>
              <a:rPr lang="it-IT" dirty="0">
                <a:solidFill>
                  <a:srgbClr val="FFC000"/>
                </a:solidFill>
              </a:rPr>
              <a:t>A. AGORINI, E. SCOPETTA, C. CAIAZZA, J.S. NAPOLI, F. MICANTI</a:t>
            </a:r>
          </a:p>
          <a:p>
            <a:r>
              <a:rPr lang="it-IT" b="1" dirty="0">
                <a:solidFill>
                  <a:srgbClr val="FFC000"/>
                </a:solidFill>
              </a:rPr>
              <a:t>Psichiatria </a:t>
            </a:r>
            <a:r>
              <a:rPr lang="it-IT" b="1" dirty="0" err="1">
                <a:solidFill>
                  <a:srgbClr val="FFC000"/>
                </a:solidFill>
              </a:rPr>
              <a:t>napoli</a:t>
            </a:r>
            <a:r>
              <a:rPr lang="it-IT" b="1" dirty="0">
                <a:solidFill>
                  <a:srgbClr val="FFC000"/>
                </a:solidFill>
              </a:rPr>
              <a:t> </a:t>
            </a:r>
            <a:r>
              <a:rPr lang="it-IT" b="1" dirty="0" err="1">
                <a:solidFill>
                  <a:srgbClr val="FFC000"/>
                </a:solidFill>
              </a:rPr>
              <a:t>federico</a:t>
            </a:r>
            <a:r>
              <a:rPr lang="it-IT" b="1" dirty="0">
                <a:solidFill>
                  <a:srgbClr val="FFC000"/>
                </a:solidFill>
              </a:rPr>
              <a:t> ii</a:t>
            </a: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3E44161-7C70-144C-9248-418822BD4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43125" cy="214312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2F2D656-3C7C-A7FA-7DC5-EA18C36CC082}"/>
              </a:ext>
            </a:extLst>
          </p:cNvPr>
          <p:cNvSpPr txBox="1"/>
          <p:nvPr/>
        </p:nvSpPr>
        <p:spPr>
          <a:xfrm>
            <a:off x="205273" y="2863971"/>
            <a:ext cx="729653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L'obesità induce non solo problematiche fisiche ma coinvolge aspetti che incidono in generale sulla qualità della vita.</a:t>
            </a:r>
          </a:p>
          <a:p>
            <a:endParaRPr lang="it-IT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Molti studi sottolineano come l’obesità di primo grado influisca su importanti dimensioni mentali. </a:t>
            </a:r>
          </a:p>
          <a:p>
            <a:endParaRPr lang="it-IT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 principale caratteristica psicopatologica riguarda l'immagine corporea e lo stigma relativo al peso nei soggetti obesi. </a:t>
            </a:r>
          </a:p>
          <a:p>
            <a:endParaRPr lang="it-IT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Gli aspetti psichiatrici sono legati alla depressione provocata da sindrome metabolica e diabete.</a:t>
            </a:r>
            <a:endParaRPr lang="it-IT" sz="20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BC3A21E-775A-59AD-BF49-996E609ABCDD}"/>
              </a:ext>
            </a:extLst>
          </p:cNvPr>
          <p:cNvSpPr txBox="1"/>
          <p:nvPr/>
        </p:nvSpPr>
        <p:spPr>
          <a:xfrm>
            <a:off x="4735285" y="717619"/>
            <a:ext cx="42594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INTRODUZIONE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0A79647-ACD0-CA0C-F63E-A3C54403F4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380" y="2568506"/>
            <a:ext cx="475297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3E44161-7C70-144C-9248-418822BD4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43125" cy="2143125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0F012C4C-D0BD-79E7-B15A-AEC79A689C92}"/>
              </a:ext>
            </a:extLst>
          </p:cNvPr>
          <p:cNvSpPr txBox="1"/>
          <p:nvPr/>
        </p:nvSpPr>
        <p:spPr>
          <a:xfrm>
            <a:off x="622041" y="4209309"/>
            <a:ext cx="1074264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Tali alterazioni sono presenti nei pazienti con obesità di primo grado che giungono al il nostro ambulatorio di DCA per la valutazione all’accesso all’intervento di chirurgia bariatrica</a:t>
            </a:r>
          </a:p>
          <a:p>
            <a:endParaRPr lang="it-IT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 scopo di questo studio è di mostrare come i pazienti con obesità di primo grado riportino alterazioni di diversi domini mentali che incidono sulla loro qualità della vita e dell’importanza della valutazione psichiatrica.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20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7BCBAFB-6252-44DB-B018-97C5494A1783}"/>
              </a:ext>
            </a:extLst>
          </p:cNvPr>
          <p:cNvSpPr txBox="1"/>
          <p:nvPr/>
        </p:nvSpPr>
        <p:spPr>
          <a:xfrm>
            <a:off x="641968" y="2413337"/>
            <a:ext cx="62533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L'obesità determina uno stato infiammatorio generale che colpisce il sistema dopaminergico contribuendo alla depressione. </a:t>
            </a:r>
          </a:p>
          <a:p>
            <a:endParaRPr lang="it-IT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 sindrome metabolica provoca a sua volta una disregolazione del sistema fame-sazietà. </a:t>
            </a:r>
          </a:p>
          <a:p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D207D95-A9B2-1640-E439-0161087596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826" y="1517428"/>
            <a:ext cx="4634787" cy="2927234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3DF788E-7865-F765-A000-CAE5B1135CC3}"/>
              </a:ext>
            </a:extLst>
          </p:cNvPr>
          <p:cNvSpPr txBox="1"/>
          <p:nvPr/>
        </p:nvSpPr>
        <p:spPr>
          <a:xfrm>
            <a:off x="4093807" y="713454"/>
            <a:ext cx="60975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INTRODUZIONE</a:t>
            </a:r>
          </a:p>
        </p:txBody>
      </p:sp>
    </p:spTree>
    <p:extLst>
      <p:ext uri="{BB962C8B-B14F-4D97-AF65-F5344CB8AC3E}">
        <p14:creationId xmlns:p14="http://schemas.microsoft.com/office/powerpoint/2010/main" val="3886581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3E44161-7C70-144C-9248-418822BD4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43125" cy="2143125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1A095D2-A8BC-8CD3-33B8-D2E6BE8FC627}"/>
              </a:ext>
            </a:extLst>
          </p:cNvPr>
          <p:cNvSpPr txBox="1"/>
          <p:nvPr/>
        </p:nvSpPr>
        <p:spPr>
          <a:xfrm>
            <a:off x="307910" y="2598699"/>
            <a:ext cx="7030386" cy="3986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83</a:t>
            </a: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soggetti con diagnosi di obesità di primo grado (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65</a:t>
            </a: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F, 1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M), candidati alla chirurgia bariatrica sono stati sottoposti a visita psichiatrica, esame psicodiagnostico e valutazione del comportamento alimentare.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L’esame psicodiagnostico è consistito nella somministrazione dei test: BUT per l’immagine corporea, BDI per la depressione e STAI-Y per l’ansia di tratto.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it-IT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Sono state, inoltre, valutate le eventuali differenze delle dimensioni mentali considerate fra obesi dall’infanzia e non.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3012869-BE4D-8483-6C70-C35AC9E020CA}"/>
              </a:ext>
            </a:extLst>
          </p:cNvPr>
          <p:cNvSpPr txBox="1"/>
          <p:nvPr/>
        </p:nvSpPr>
        <p:spPr>
          <a:xfrm>
            <a:off x="3554964" y="656063"/>
            <a:ext cx="70303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MATERIALI E METODI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61E450B-876B-4E23-8A93-7B739DE3C4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908" y="2598699"/>
            <a:ext cx="4478851" cy="360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936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3E44161-7C70-144C-9248-418822BD4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43125" cy="214312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E66FD592-E5A9-7697-9100-530D2E7B1B97}"/>
              </a:ext>
            </a:extLst>
          </p:cNvPr>
          <p:cNvSpPr txBox="1"/>
          <p:nvPr/>
        </p:nvSpPr>
        <p:spPr>
          <a:xfrm>
            <a:off x="5097293" y="656063"/>
            <a:ext cx="76629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RISULTATI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77C9574-354E-E859-7B20-BFCF4A279A86}"/>
              </a:ext>
            </a:extLst>
          </p:cNvPr>
          <p:cNvSpPr txBox="1"/>
          <p:nvPr/>
        </p:nvSpPr>
        <p:spPr>
          <a:xfrm>
            <a:off x="522514" y="2733869"/>
            <a:ext cx="10375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Nella nostra popolazione in studio, i soggetti maschi rappresentano il 21,69% dei soggetti totali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93AB3E4-EC98-7C83-5EF4-10658A3BF097}"/>
              </a:ext>
            </a:extLst>
          </p:cNvPr>
          <p:cNvSpPr txBox="1"/>
          <p:nvPr/>
        </p:nvSpPr>
        <p:spPr>
          <a:xfrm>
            <a:off x="522514" y="3436100"/>
            <a:ext cx="9405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L’età media riscontrata è di 38,94 anni (± 10,08)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4BB667E-78F8-BFBB-477D-F3A849EC78B6}"/>
              </a:ext>
            </a:extLst>
          </p:cNvPr>
          <p:cNvSpPr txBox="1"/>
          <p:nvPr/>
        </p:nvSpPr>
        <p:spPr>
          <a:xfrm>
            <a:off x="525625" y="4166565"/>
            <a:ext cx="7175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quanto riguarda lo studio del tono dell’umore è stato evidenziato un valore medio, tramite BDI, di 15,28 (±10,87).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F1B6A22-319B-FD23-8ECF-FBF43E5BAC64}"/>
              </a:ext>
            </a:extLst>
          </p:cNvPr>
          <p:cNvSpPr txBox="1"/>
          <p:nvPr/>
        </p:nvSpPr>
        <p:spPr>
          <a:xfrm>
            <a:off x="522514" y="5264232"/>
            <a:ext cx="7175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quanto riguarda la presenza di quote d’ansia, è stato riscontrato, tramite STAI-Y un valore medio di 45,78 (± 13,16)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138E7305-611E-A898-3632-2C4ED11BEB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182" y="3693946"/>
            <a:ext cx="3979941" cy="266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129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3E44161-7C70-144C-9248-418822BD4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43125" cy="214312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6201E84-9D70-17F3-BA1E-4698F502F31F}"/>
              </a:ext>
            </a:extLst>
          </p:cNvPr>
          <p:cNvSpPr txBox="1"/>
          <p:nvPr/>
        </p:nvSpPr>
        <p:spPr>
          <a:xfrm>
            <a:off x="4924628" y="770004"/>
            <a:ext cx="60943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RISULTATI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6435489-3AC6-B437-8874-7692C09BEBC0}"/>
              </a:ext>
            </a:extLst>
          </p:cNvPr>
          <p:cNvSpPr txBox="1"/>
          <p:nvPr/>
        </p:nvSpPr>
        <p:spPr>
          <a:xfrm>
            <a:off x="326572" y="2407299"/>
            <a:ext cx="7052893" cy="3831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quanto riguarda i comportamenti alimentari, sono stati riscontrati:</a:t>
            </a:r>
          </a:p>
          <a:p>
            <a:endParaRPr lang="it-IT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	37 soggetti con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gorging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(44,6 %)</a:t>
            </a:r>
          </a:p>
          <a:p>
            <a:endParaRPr lang="it-IT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25 soggetti con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snacking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(30,1 %)</a:t>
            </a:r>
          </a:p>
          <a:p>
            <a:endParaRPr lang="it-IT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24 soggetti con grazing (29,0 %)</a:t>
            </a:r>
          </a:p>
          <a:p>
            <a:endParaRPr lang="it-IT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11 soggetti con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binge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(13,3 %)</a:t>
            </a:r>
          </a:p>
          <a:p>
            <a:endParaRPr lang="it-IT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	5 soggetti con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sweeteating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(6,0 %)</a:t>
            </a:r>
          </a:p>
          <a:p>
            <a:endParaRPr lang="it-IT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	4 soggetti con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nocturnal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eating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(4,8 %)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133F8F7-65A3-6662-0B02-EC4E9BF1AC2D}"/>
              </a:ext>
            </a:extLst>
          </p:cNvPr>
          <p:cNvSpPr txBox="1"/>
          <p:nvPr/>
        </p:nvSpPr>
        <p:spPr>
          <a:xfrm>
            <a:off x="326572" y="5626331"/>
            <a:ext cx="11047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 quanto riguarda i dati per BUT, i soggetti con comportamento alimentare di tipo </a:t>
            </a:r>
            <a:r>
              <a:rPr lang="it-IT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gorging</a:t>
            </a: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 </a:t>
            </a:r>
            <a:r>
              <a:rPr lang="it-IT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snacking</a:t>
            </a: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presentavano insoddisfazione corporea senza alterazione delle componenti interne, quelli di tipo grazing una alterazione della componente emotiva, quelli di tipo </a:t>
            </a:r>
            <a:r>
              <a:rPr lang="it-IT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binge</a:t>
            </a: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un’alterazione della componente emotiva e percettiva.</a:t>
            </a:r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3872075-7742-A8B9-1BF9-AD0FB5395A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298" y="2143125"/>
            <a:ext cx="3220616" cy="322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775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3E44161-7C70-144C-9248-418822BD4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43125" cy="214312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6201E84-9D70-17F3-BA1E-4698F502F31F}"/>
              </a:ext>
            </a:extLst>
          </p:cNvPr>
          <p:cNvSpPr txBox="1"/>
          <p:nvPr/>
        </p:nvSpPr>
        <p:spPr>
          <a:xfrm>
            <a:off x="4924628" y="770004"/>
            <a:ext cx="60943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RISULTATI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8307E7F-9C22-9287-D8A5-2E8F96912F5C}"/>
              </a:ext>
            </a:extLst>
          </p:cNvPr>
          <p:cNvSpPr txBox="1"/>
          <p:nvPr/>
        </p:nvSpPr>
        <p:spPr>
          <a:xfrm>
            <a:off x="382555" y="2687217"/>
            <a:ext cx="6839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Nella popolazione presa in esame, 26 soggetti presentavano obesità già nell’infanzia (31,33 % del totale)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F023BFA-87FB-34F2-A5D7-3E8A67982041}"/>
              </a:ext>
            </a:extLst>
          </p:cNvPr>
          <p:cNvSpPr txBox="1"/>
          <p:nvPr/>
        </p:nvSpPr>
        <p:spPr>
          <a:xfrm>
            <a:off x="597159" y="3620278"/>
            <a:ext cx="68393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Confrontando i valori medi di BDI e di STAI-Y, sono stati riscontrate le seguenti differenze tra coloro che presentavano obesità nell’infanzia e quelli che non: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84FF9C1-2165-8627-4D0F-B8D54B125A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436" y="2599221"/>
            <a:ext cx="4029405" cy="2042113"/>
          </a:xfrm>
          <a:prstGeom prst="rect">
            <a:avLst/>
          </a:prstGeom>
        </p:spPr>
      </p:pic>
      <p:graphicFrame>
        <p:nvGraphicFramePr>
          <p:cNvPr id="14" name="Tabella 13">
            <a:extLst>
              <a:ext uri="{FF2B5EF4-FFF2-40B4-BE49-F238E27FC236}">
                <a16:creationId xmlns:a16="http://schemas.microsoft.com/office/drawing/2014/main" id="{89B27A83-6B58-D83B-183B-BB15B87DFD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819149"/>
              </p:ext>
            </p:extLst>
          </p:nvPr>
        </p:nvGraphicFramePr>
        <p:xfrm>
          <a:off x="597158" y="5171290"/>
          <a:ext cx="1090748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7007">
                  <a:extLst>
                    <a:ext uri="{9D8B030D-6E8A-4147-A177-3AD203B41FA5}">
                      <a16:colId xmlns:a16="http://schemas.microsoft.com/office/drawing/2014/main" val="2625980009"/>
                    </a:ext>
                  </a:extLst>
                </a:gridCol>
                <a:gridCol w="4804533">
                  <a:extLst>
                    <a:ext uri="{9D8B030D-6E8A-4147-A177-3AD203B41FA5}">
                      <a16:colId xmlns:a16="http://schemas.microsoft.com/office/drawing/2014/main" val="2298379747"/>
                    </a:ext>
                  </a:extLst>
                </a:gridCol>
                <a:gridCol w="4645947">
                  <a:extLst>
                    <a:ext uri="{9D8B030D-6E8A-4147-A177-3AD203B41FA5}">
                      <a16:colId xmlns:a16="http://schemas.microsoft.com/office/drawing/2014/main" val="37454814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it-I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Soggetti con obesità in infanzia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Soggetti senza obesità in infanzia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551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17,33 ±9,79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13,23±7,58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6057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STAI-Y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46,36±14,00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43,56±12,72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949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2502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3E44161-7C70-144C-9248-418822BD4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43125" cy="214312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6201E84-9D70-17F3-BA1E-4698F502F31F}"/>
              </a:ext>
            </a:extLst>
          </p:cNvPr>
          <p:cNvSpPr txBox="1"/>
          <p:nvPr/>
        </p:nvSpPr>
        <p:spPr>
          <a:xfrm>
            <a:off x="4924628" y="770004"/>
            <a:ext cx="60943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RISULTATI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F023BFA-87FB-34F2-A5D7-3E8A67982041}"/>
              </a:ext>
            </a:extLst>
          </p:cNvPr>
          <p:cNvSpPr txBox="1"/>
          <p:nvPr/>
        </p:nvSpPr>
        <p:spPr>
          <a:xfrm>
            <a:off x="830425" y="2537927"/>
            <a:ext cx="620485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soggetti presi in esame con obesità di grado I presentavano livelli di ansia e alterazioni del tono dell’umore.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Tali soggetti presentavano comportamenti alimentari maladattivi o patologici ai quali si associano differenti tipologie di insoddisfazione corporea.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Confrontando coloro che avevano obesità in infanzia e quelli che non la presentavano, tali livelli risultavano ulteriormente elevati nel primo gruppo.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F9632C1-CDBF-0D18-C4D6-AD7BEC521B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539" y="2809854"/>
            <a:ext cx="3612502" cy="361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7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3E44161-7C70-144C-9248-418822BD4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43125" cy="2143125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44B37B1-60A1-5AB9-5B33-ED38097B04E9}"/>
              </a:ext>
            </a:extLst>
          </p:cNvPr>
          <p:cNvSpPr txBox="1"/>
          <p:nvPr/>
        </p:nvSpPr>
        <p:spPr>
          <a:xfrm>
            <a:off x="3798736" y="637402"/>
            <a:ext cx="45945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66D99B2-23AA-30F4-6E16-EEA5F3C4196F}"/>
              </a:ext>
            </a:extLst>
          </p:cNvPr>
          <p:cNvSpPr txBox="1"/>
          <p:nvPr/>
        </p:nvSpPr>
        <p:spPr>
          <a:xfrm>
            <a:off x="419877" y="2437286"/>
            <a:ext cx="6382139" cy="26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L’insoddisfazione corporea fino al disturbo dell’immagine corporea, la deflessione del tono dell’umore, nel campione preso in esame, sottolinea la complessità della relazione tra psicopatologia e qualità di vita e la necessità di individuare, nella fase di valutazione, le dimensioni mentali a rischio per lo sviluppo di patologie psichiatriche post-intervento e per il miglioramento della compliance dei pazienti, nell’ambito del lavoro multidisciplinare.</a:t>
            </a:r>
            <a:endPara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14564A9F-F91D-0BE0-F54C-39051A19C1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639" y="1934516"/>
            <a:ext cx="4733854" cy="338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6541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2357</TotalTime>
  <Words>658</Words>
  <Application>Microsoft Office PowerPoint</Application>
  <PresentationFormat>Widescreen</PresentationFormat>
  <Paragraphs>68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Tema di Office</vt:lpstr>
      <vt:lpstr>L’importanza della valutazione psichiatrica nel paziente con obesità di primo grado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 per l’attenzione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Lenovo</cp:lastModifiedBy>
  <cp:revision>13</cp:revision>
  <dcterms:created xsi:type="dcterms:W3CDTF">2022-02-27T17:36:31Z</dcterms:created>
  <dcterms:modified xsi:type="dcterms:W3CDTF">2024-04-13T11:54:58Z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